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Titillium Web"/>
      <p:regular r:id="rId55"/>
      <p:bold r:id="rId56"/>
      <p:italic r:id="rId57"/>
      <p:boldItalic r:id="rId58"/>
    </p:embeddedFont>
    <p:embeddedFont>
      <p:font typeface="Titillium Web ExtraLight"/>
      <p:regular r:id="rId59"/>
      <p:bold r:id="rId60"/>
      <p:italic r:id="rId61"/>
      <p:boldItalic r:id="rId62"/>
    </p:embeddedFont>
    <p:embeddedFont>
      <p:font typeface="Source Sans Pro"/>
      <p:regular r:id="rId63"/>
      <p:bold r:id="rId64"/>
      <p:italic r:id="rId65"/>
      <p:boldItalic r:id="rId66"/>
    </p:embeddedFont>
    <p:embeddedFont>
      <p:font typeface="Titillium Web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615783-63D0-4F38-ABBD-EB7B68EC4448}">
  <a:tblStyle styleId="{95615783-63D0-4F38-ABBD-EB7B68EC44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TitilliumWeb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ExtraLight-boldItalic.fntdata"/><Relationship Id="rId61" Type="http://schemas.openxmlformats.org/officeDocument/2006/relationships/font" Target="fonts/TitilliumWebExtraLight-italic.fntdata"/><Relationship Id="rId20" Type="http://schemas.openxmlformats.org/officeDocument/2006/relationships/slide" Target="slides/slide15.xml"/><Relationship Id="rId64" Type="http://schemas.openxmlformats.org/officeDocument/2006/relationships/font" Target="fonts/SourceSansPro-bold.fntdata"/><Relationship Id="rId63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66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65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68" Type="http://schemas.openxmlformats.org/officeDocument/2006/relationships/font" Target="fonts/TitilliumWebLight-bold.fntdata"/><Relationship Id="rId23" Type="http://schemas.openxmlformats.org/officeDocument/2006/relationships/slide" Target="slides/slide18.xml"/><Relationship Id="rId67" Type="http://schemas.openxmlformats.org/officeDocument/2006/relationships/font" Target="fonts/TitilliumWebLight-regular.fntdata"/><Relationship Id="rId60" Type="http://schemas.openxmlformats.org/officeDocument/2006/relationships/font" Target="fonts/TitilliumWebExtra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TitilliumWeb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TitilliumWeb-italic.fntdata"/><Relationship Id="rId12" Type="http://schemas.openxmlformats.org/officeDocument/2006/relationships/slide" Target="slides/slide7.xml"/><Relationship Id="rId56" Type="http://schemas.openxmlformats.org/officeDocument/2006/relationships/font" Target="fonts/TitilliumWeb-bold.fntdata"/><Relationship Id="rId15" Type="http://schemas.openxmlformats.org/officeDocument/2006/relationships/slide" Target="slides/slide10.xml"/><Relationship Id="rId59" Type="http://schemas.openxmlformats.org/officeDocument/2006/relationships/font" Target="fonts/TitilliumWebExtraLight-regular.fntdata"/><Relationship Id="rId14" Type="http://schemas.openxmlformats.org/officeDocument/2006/relationships/slide" Target="slides/slide9.xml"/><Relationship Id="rId58" Type="http://schemas.openxmlformats.org/officeDocument/2006/relationships/font" Target="fonts/TitilliumWeb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cola17.github.io/publications/" TargetMode="External"/><Relationship Id="rId3" Type="http://schemas.openxmlformats.org/officeDocument/2006/relationships/hyperlink" Target="https://academic.oup.com/nar/article/45/10/e83/2962180#57983578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ffe34716b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ffe3471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e84a82050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e84a8205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e84a82050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e84a8205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e84a82050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e84a8205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e84a82050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e84a8205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e84a82050_0_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e84a8205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e84a82050_0_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e84a8205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e84a82050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e84a8205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f0664bc61_0_6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f0664bc61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f0664bc61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f0664bc6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f0664bc61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f0664bc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e84a82050_0_7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e84a82050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f0664bc61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f0664bc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013744ca1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013744c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e84a82050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e84a8205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f0664bc61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f0664bc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f0664bc61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5f0664bc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5e84a82050_0_7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5e84a8205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ffe34716b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ffe3471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f0664bc61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f0664bc6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e84a82050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e84a8205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f0664bc61_0_6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f0664bc61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5e84a82050_0_7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5e84a8205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5e84a82050_0_7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5e84a82050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e84a82050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e84a8205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e84a82050_0_8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e84a8205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e84a82050_0_8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e84a82050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5e84a82050_0_7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5e84a82050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f0664bc61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f0664bc6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e84a82050_0_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e84a82050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601d5d0a04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601d5d0a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e84a82050_0_7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e84a82050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 expressions in 6 donor brains. applications to AD huntingtons autism spectrum disorder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https://nicola17.github.io/publications/</a:t>
            </a: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https://academic.oup.com/nar/article/45/10/e83/2962180#57983578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01d5d0a0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01d5d0a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e84a82050_0_9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e84a8205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e84a82050_0_9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e84a82050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e84a82050_0_10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e84a82050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5f0664bc61_0_6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5f0664bc6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58774df297_0_8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58774df297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e84a82050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e84a8205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e84a82050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e84a8205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e84a82050_0_5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e84a8205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e84a82050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e84a8205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e84a82050_0_5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e84a82050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s.wmich.edu/alfuqaha/summer14/cs6530/lectures/ClusteringAnalysis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s.wmich.edu/alfuqaha/summer14/cs6530/lectures/ClusteringAnalysis.pdf" TargetMode="External"/><Relationship Id="rId4" Type="http://schemas.openxmlformats.org/officeDocument/2006/relationships/hyperlink" Target="https://en.wiktionary.org/wiki/%E2%88%9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doi.org/10.1093/nar/gkx04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ctrTitle"/>
          </p:nvPr>
        </p:nvSpPr>
        <p:spPr>
          <a:xfrm>
            <a:off x="437600" y="1118216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Clustering</a:t>
            </a:r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4030825" y="305100"/>
            <a:ext cx="463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http://bit.ly/2lQvtJC  Pin 160919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74" name="Google Shape;874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24"/>
          <p:cNvSpPr txBox="1"/>
          <p:nvPr>
            <p:ph idx="4294967295" type="body"/>
          </p:nvPr>
        </p:nvSpPr>
        <p:spPr>
          <a:xfrm>
            <a:off x="377550" y="1152525"/>
            <a:ext cx="2584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76" name="Google Shape;876;p24"/>
          <p:cNvSpPr txBox="1"/>
          <p:nvPr/>
        </p:nvSpPr>
        <p:spPr>
          <a:xfrm>
            <a:off x="7307300" y="1228725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L1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7" name="Google Shape;877;p24"/>
          <p:cNvSpPr txBox="1"/>
          <p:nvPr/>
        </p:nvSpPr>
        <p:spPr>
          <a:xfrm>
            <a:off x="7307300" y="1762950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L2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878" name="Google Shape;878;p24"/>
          <p:cNvCxnSpPr/>
          <p:nvPr/>
        </p:nvCxnSpPr>
        <p:spPr>
          <a:xfrm rot="10800000">
            <a:off x="6422900" y="1442775"/>
            <a:ext cx="808200" cy="2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24"/>
          <p:cNvCxnSpPr/>
          <p:nvPr/>
        </p:nvCxnSpPr>
        <p:spPr>
          <a:xfrm flipH="1">
            <a:off x="6431300" y="1986900"/>
            <a:ext cx="799800" cy="47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0" name="Google Shape;8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350" y="3122900"/>
            <a:ext cx="2584879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937" y="3892894"/>
            <a:ext cx="2741701" cy="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823" y="2163438"/>
            <a:ext cx="2585972" cy="69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575" y="1119400"/>
            <a:ext cx="25446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5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r>
              <a:rPr lang="en"/>
              <a:t>   </a:t>
            </a:r>
            <a:endParaRPr/>
          </a:p>
        </p:txBody>
      </p:sp>
      <p:sp>
        <p:nvSpPr>
          <p:cNvPr id="889" name="Google Shape;889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26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896" name="Google Shape;896;p2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897" name="Google Shape;897;p26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26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26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6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6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6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6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6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6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6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6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6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6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6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6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6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6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6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6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6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6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6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6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6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6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6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6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26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27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cxnSp>
        <p:nvCxnSpPr>
          <p:cNvPr id="931" name="Google Shape;931;p27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27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27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7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27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7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27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27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7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27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7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7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7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7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7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7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7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7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27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7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7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7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7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7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7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27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7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7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7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7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7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7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28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969" name="Google Shape;969;p28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970" name="Google Shape;970;p28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28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28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8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8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8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28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8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8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8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8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8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8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8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8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8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8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28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8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8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28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8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28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8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8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8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28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8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8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8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28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28"/>
          <p:cNvCxnSpPr>
            <a:endCxn id="987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28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28"/>
          <p:cNvCxnSpPr>
            <a:stCxn id="987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29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10" name="Google Shape;1010;p29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11" name="Google Shape;1011;p29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9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29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9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9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9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9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9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29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9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9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9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9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9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9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9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9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9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9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9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9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9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9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9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2" name="Google Shape;1042;p29"/>
          <p:cNvCxnSpPr>
            <a:endCxn id="1028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29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9"/>
          <p:cNvCxnSpPr>
            <a:stCxn id="1028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30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51" name="Google Shape;1051;p30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52" name="Google Shape;1052;p30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30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30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0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0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0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0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0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0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0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0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0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0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0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0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0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0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0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0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0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0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0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0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0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0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30"/>
          <p:cNvCxnSpPr/>
          <p:nvPr/>
        </p:nvCxnSpPr>
        <p:spPr>
          <a:xfrm flipH="1" rot="10800000">
            <a:off x="5608675" y="2658250"/>
            <a:ext cx="1368900" cy="27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30"/>
          <p:cNvCxnSpPr>
            <a:stCxn id="1062" idx="1"/>
          </p:cNvCxnSpPr>
          <p:nvPr/>
        </p:nvCxnSpPr>
        <p:spPr>
          <a:xfrm flipH="1">
            <a:off x="6950848" y="1794473"/>
            <a:ext cx="560400" cy="89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30"/>
          <p:cNvCxnSpPr/>
          <p:nvPr/>
        </p:nvCxnSpPr>
        <p:spPr>
          <a:xfrm>
            <a:off x="6964325" y="2671425"/>
            <a:ext cx="850500" cy="131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31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Pros and Cons</a:t>
            </a:r>
            <a:endParaRPr/>
          </a:p>
        </p:txBody>
      </p:sp>
      <p:sp>
        <p:nvSpPr>
          <p:cNvPr id="1092" name="Google Shape;1092;p31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 Intuitive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 Easy to Implement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 Simple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 Reasonably effective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3" name="Google Shape;1093;p31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Must specify K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Initialization important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Weak with noisy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Searches for elliptical/spherical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Memory costs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2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Clustering  </a:t>
            </a:r>
            <a:endParaRPr/>
          </a:p>
        </p:txBody>
      </p:sp>
      <p:sp>
        <p:nvSpPr>
          <p:cNvPr id="1099" name="Google Shape;1099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endParaRPr/>
          </a:p>
        </p:txBody>
      </p:sp>
      <p:sp>
        <p:nvSpPr>
          <p:cNvPr id="1105" name="Google Shape;1105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33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Nested 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Idea of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Intuitive, explicative, and visualizable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Use Cases: Genetics, evolutionary biology, user rec.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07" name="Google Shape;1107;p33"/>
          <p:cNvSpPr/>
          <p:nvPr/>
        </p:nvSpPr>
        <p:spPr>
          <a:xfrm>
            <a:off x="6777503" y="3407232"/>
            <a:ext cx="1693200" cy="1191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 rot="-566146">
            <a:off x="6985900" y="3712566"/>
            <a:ext cx="1277282" cy="790123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9" name="Google Shape;1109;p33"/>
          <p:cNvCxnSpPr/>
          <p:nvPr/>
        </p:nvCxnSpPr>
        <p:spPr>
          <a:xfrm rot="10800000">
            <a:off x="4816536" y="3666683"/>
            <a:ext cx="5100" cy="93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33"/>
          <p:cNvCxnSpPr/>
          <p:nvPr/>
        </p:nvCxnSpPr>
        <p:spPr>
          <a:xfrm rot="10800000">
            <a:off x="5228056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33"/>
          <p:cNvCxnSpPr/>
          <p:nvPr/>
        </p:nvCxnSpPr>
        <p:spPr>
          <a:xfrm rot="10800000">
            <a:off x="5437813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33"/>
          <p:cNvCxnSpPr/>
          <p:nvPr/>
        </p:nvCxnSpPr>
        <p:spPr>
          <a:xfrm flipH="1" rot="10800000">
            <a:off x="5836589" y="4126825"/>
            <a:ext cx="600" cy="497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33"/>
          <p:cNvCxnSpPr/>
          <p:nvPr/>
        </p:nvCxnSpPr>
        <p:spPr>
          <a:xfrm rot="10800000">
            <a:off x="607417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33"/>
          <p:cNvCxnSpPr/>
          <p:nvPr/>
        </p:nvCxnSpPr>
        <p:spPr>
          <a:xfrm rot="10800000">
            <a:off x="633724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33"/>
          <p:cNvCxnSpPr/>
          <p:nvPr/>
        </p:nvCxnSpPr>
        <p:spPr>
          <a:xfrm rot="10800000">
            <a:off x="5324916" y="3355846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33"/>
          <p:cNvCxnSpPr/>
          <p:nvPr/>
        </p:nvCxnSpPr>
        <p:spPr>
          <a:xfrm rot="10800000">
            <a:off x="5223304" y="4288489"/>
            <a:ext cx="2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33"/>
          <p:cNvCxnSpPr/>
          <p:nvPr/>
        </p:nvCxnSpPr>
        <p:spPr>
          <a:xfrm rot="10800000">
            <a:off x="6074880" y="4288489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33"/>
          <p:cNvCxnSpPr/>
          <p:nvPr/>
        </p:nvCxnSpPr>
        <p:spPr>
          <a:xfrm rot="10800000">
            <a:off x="5336235" y="4126789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33"/>
          <p:cNvCxnSpPr/>
          <p:nvPr/>
        </p:nvCxnSpPr>
        <p:spPr>
          <a:xfrm rot="10800000">
            <a:off x="5329985" y="4126832"/>
            <a:ext cx="513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33"/>
          <p:cNvCxnSpPr/>
          <p:nvPr/>
        </p:nvCxnSpPr>
        <p:spPr>
          <a:xfrm rot="10800000">
            <a:off x="6214855" y="3909289"/>
            <a:ext cx="1500" cy="37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33"/>
          <p:cNvCxnSpPr/>
          <p:nvPr/>
        </p:nvCxnSpPr>
        <p:spPr>
          <a:xfrm rot="10800000">
            <a:off x="4809881" y="3666646"/>
            <a:ext cx="10932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33"/>
          <p:cNvCxnSpPr/>
          <p:nvPr/>
        </p:nvCxnSpPr>
        <p:spPr>
          <a:xfrm flipH="1">
            <a:off x="5584618" y="3909269"/>
            <a:ext cx="6399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33"/>
          <p:cNvCxnSpPr/>
          <p:nvPr/>
        </p:nvCxnSpPr>
        <p:spPr>
          <a:xfrm rot="10800000">
            <a:off x="5901281" y="3666643"/>
            <a:ext cx="1800" cy="25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33"/>
          <p:cNvCxnSpPr/>
          <p:nvPr/>
        </p:nvCxnSpPr>
        <p:spPr>
          <a:xfrm flipH="1" rot="10800000">
            <a:off x="5587995" y="3921632"/>
            <a:ext cx="300" cy="205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33"/>
          <p:cNvSpPr/>
          <p:nvPr/>
        </p:nvSpPr>
        <p:spPr>
          <a:xfrm>
            <a:off x="7093311" y="4126814"/>
            <a:ext cx="364800" cy="23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3"/>
          <p:cNvSpPr/>
          <p:nvPr/>
        </p:nvSpPr>
        <p:spPr>
          <a:xfrm rot="528211">
            <a:off x="7620144" y="3886562"/>
            <a:ext cx="364595" cy="23382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3"/>
          <p:cNvSpPr/>
          <p:nvPr/>
        </p:nvSpPr>
        <p:spPr>
          <a:xfrm>
            <a:off x="7577696" y="3814206"/>
            <a:ext cx="449400" cy="566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3"/>
          <p:cNvSpPr/>
          <p:nvPr/>
        </p:nvSpPr>
        <p:spPr>
          <a:xfrm>
            <a:off x="7167562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3"/>
          <p:cNvSpPr/>
          <p:nvPr/>
        </p:nvSpPr>
        <p:spPr>
          <a:xfrm>
            <a:off x="7318488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3"/>
          <p:cNvSpPr/>
          <p:nvPr/>
        </p:nvSpPr>
        <p:spPr>
          <a:xfrm>
            <a:off x="7702605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3"/>
          <p:cNvSpPr/>
          <p:nvPr/>
        </p:nvSpPr>
        <p:spPr>
          <a:xfrm>
            <a:off x="7855474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3"/>
          <p:cNvSpPr/>
          <p:nvPr/>
        </p:nvSpPr>
        <p:spPr>
          <a:xfrm>
            <a:off x="7702605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3"/>
          <p:cNvSpPr/>
          <p:nvPr/>
        </p:nvSpPr>
        <p:spPr>
          <a:xfrm>
            <a:off x="6964000" y="3755328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"/>
          <p:cNvSpPr txBox="1"/>
          <p:nvPr>
            <p:ph idx="4294967295" type="ctrTitle"/>
          </p:nvPr>
        </p:nvSpPr>
        <p:spPr>
          <a:xfrm>
            <a:off x="709394" y="724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1) Intro</a:t>
            </a:r>
            <a:endParaRPr sz="4800"/>
          </a:p>
        </p:txBody>
      </p:sp>
      <p:sp>
        <p:nvSpPr>
          <p:cNvPr id="786" name="Google Shape;786;p16"/>
          <p:cNvSpPr txBox="1"/>
          <p:nvPr>
            <p:ph idx="4294967295" type="subTitle"/>
          </p:nvPr>
        </p:nvSpPr>
        <p:spPr>
          <a:xfrm>
            <a:off x="746271" y="13587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clustering and why is a KNN not always best?</a:t>
            </a:r>
            <a:endParaRPr sz="1800"/>
          </a:p>
        </p:txBody>
      </p:sp>
      <p:sp>
        <p:nvSpPr>
          <p:cNvPr id="787" name="Google Shape;787;p16"/>
          <p:cNvSpPr txBox="1"/>
          <p:nvPr>
            <p:ph idx="4294967295" type="ctrTitle"/>
          </p:nvPr>
        </p:nvSpPr>
        <p:spPr>
          <a:xfrm>
            <a:off x="709394" y="33531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3) Density-Based Clustering</a:t>
            </a:r>
            <a:endParaRPr sz="4800"/>
          </a:p>
        </p:txBody>
      </p:sp>
      <p:sp>
        <p:nvSpPr>
          <p:cNvPr id="788" name="Google Shape;788;p16"/>
          <p:cNvSpPr txBox="1"/>
          <p:nvPr>
            <p:ph idx="4294967295" type="subTitle"/>
          </p:nvPr>
        </p:nvSpPr>
        <p:spPr>
          <a:xfrm>
            <a:off x="746271" y="39876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density based clustering algorithms?</a:t>
            </a:r>
            <a:endParaRPr sz="1800"/>
          </a:p>
        </p:txBody>
      </p:sp>
      <p:sp>
        <p:nvSpPr>
          <p:cNvPr id="789" name="Google Shape;789;p16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2) Hierarchical Clustering</a:t>
            </a:r>
            <a:endParaRPr sz="4800"/>
          </a:p>
        </p:txBody>
      </p:sp>
      <p:sp>
        <p:nvSpPr>
          <p:cNvPr id="790" name="Google Shape;790;p16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agglomerative and divisive algorithms?</a:t>
            </a:r>
            <a:endParaRPr sz="1800"/>
          </a:p>
        </p:txBody>
      </p:sp>
      <p:sp>
        <p:nvSpPr>
          <p:cNvPr id="791" name="Google Shape;791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Animal Dendrogram</a:t>
            </a:r>
            <a:endParaRPr/>
          </a:p>
        </p:txBody>
      </p:sp>
      <p:sp>
        <p:nvSpPr>
          <p:cNvPr id="1139" name="Google Shape;1139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0" name="Google Shape;1140;p34"/>
          <p:cNvCxnSpPr>
            <a:stCxn id="1141" idx="6"/>
            <a:endCxn id="1142" idx="2"/>
          </p:cNvCxnSpPr>
          <p:nvPr/>
        </p:nvCxnSpPr>
        <p:spPr>
          <a:xfrm>
            <a:off x="1388664" y="2916895"/>
            <a:ext cx="527100" cy="1524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p34"/>
          <p:cNvCxnSpPr>
            <a:stCxn id="1141" idx="6"/>
            <a:endCxn id="1144" idx="2"/>
          </p:cNvCxnSpPr>
          <p:nvPr/>
        </p:nvCxnSpPr>
        <p:spPr>
          <a:xfrm flipH="1" rot="10800000">
            <a:off x="1388664" y="1346995"/>
            <a:ext cx="571200" cy="15699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p34"/>
          <p:cNvCxnSpPr>
            <a:stCxn id="1146" idx="3"/>
            <a:endCxn id="1147" idx="2"/>
          </p:cNvCxnSpPr>
          <p:nvPr/>
        </p:nvCxnSpPr>
        <p:spPr>
          <a:xfrm>
            <a:off x="2932182" y="1347117"/>
            <a:ext cx="9957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34"/>
          <p:cNvCxnSpPr>
            <a:stCxn id="1146" idx="3"/>
            <a:endCxn id="1149" idx="2"/>
          </p:cNvCxnSpPr>
          <p:nvPr/>
        </p:nvCxnSpPr>
        <p:spPr>
          <a:xfrm>
            <a:off x="2932182" y="1347117"/>
            <a:ext cx="995700" cy="971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p34"/>
          <p:cNvCxnSpPr>
            <a:stCxn id="1151" idx="3"/>
            <a:endCxn id="1152" idx="2"/>
          </p:cNvCxnSpPr>
          <p:nvPr/>
        </p:nvCxnSpPr>
        <p:spPr>
          <a:xfrm flipH="1" rot="10800000">
            <a:off x="2888181" y="4100352"/>
            <a:ext cx="1129800" cy="3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3" name="Google Shape;1153;p34"/>
          <p:cNvCxnSpPr>
            <a:stCxn id="1151" idx="3"/>
            <a:endCxn id="1154" idx="2"/>
          </p:cNvCxnSpPr>
          <p:nvPr/>
        </p:nvCxnSpPr>
        <p:spPr>
          <a:xfrm>
            <a:off x="2888181" y="4440852"/>
            <a:ext cx="1129800" cy="170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5" name="Google Shape;1155;p34"/>
          <p:cNvGrpSpPr/>
          <p:nvPr/>
        </p:nvGrpSpPr>
        <p:grpSpPr>
          <a:xfrm>
            <a:off x="3927969" y="1176903"/>
            <a:ext cx="1486234" cy="340427"/>
            <a:chOff x="5592550" y="1018950"/>
            <a:chExt cx="1356300" cy="319200"/>
          </a:xfrm>
        </p:grpSpPr>
        <p:sp>
          <p:nvSpPr>
            <p:cNvPr id="1156" name="Google Shape;1156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Slimy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57" name="Google Shape;1157;p34"/>
          <p:cNvGrpSpPr/>
          <p:nvPr/>
        </p:nvGrpSpPr>
        <p:grpSpPr>
          <a:xfrm>
            <a:off x="1959715" y="1176904"/>
            <a:ext cx="972467" cy="340427"/>
            <a:chOff x="3650050" y="1476150"/>
            <a:chExt cx="1356300" cy="319200"/>
          </a:xfrm>
        </p:grpSpPr>
        <p:sp>
          <p:nvSpPr>
            <p:cNvPr id="1146" name="Google Shape;1146;p3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Ugly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58" name="Google Shape;1158;p34"/>
          <p:cNvGrpSpPr/>
          <p:nvPr/>
        </p:nvGrpSpPr>
        <p:grpSpPr>
          <a:xfrm>
            <a:off x="260074" y="2746687"/>
            <a:ext cx="1128590" cy="340427"/>
            <a:chOff x="1929102" y="2412156"/>
            <a:chExt cx="1029923" cy="319200"/>
          </a:xfrm>
        </p:grpSpPr>
        <p:sp>
          <p:nvSpPr>
            <p:cNvPr id="1159" name="Google Shape;1159;p34"/>
            <p:cNvSpPr/>
            <p:nvPr/>
          </p:nvSpPr>
          <p:spPr>
            <a:xfrm>
              <a:off x="1929102" y="2412156"/>
              <a:ext cx="8499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Animal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2F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60" name="Google Shape;1160;p34"/>
          <p:cNvGrpSpPr/>
          <p:nvPr/>
        </p:nvGrpSpPr>
        <p:grpSpPr>
          <a:xfrm>
            <a:off x="1915714" y="4270639"/>
            <a:ext cx="972467" cy="340427"/>
            <a:chOff x="3650050" y="3348150"/>
            <a:chExt cx="1356300" cy="319200"/>
          </a:xfrm>
        </p:grpSpPr>
        <p:sp>
          <p:nvSpPr>
            <p:cNvPr id="1151" name="Google Shape;1151;p3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Cute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1" name="Google Shape;1161;p34"/>
          <p:cNvGrpSpPr/>
          <p:nvPr/>
        </p:nvGrpSpPr>
        <p:grpSpPr>
          <a:xfrm>
            <a:off x="3927969" y="2163629"/>
            <a:ext cx="1486234" cy="340427"/>
            <a:chOff x="5592550" y="1933350"/>
            <a:chExt cx="1356300" cy="319200"/>
          </a:xfrm>
        </p:grpSpPr>
        <p:sp>
          <p:nvSpPr>
            <p:cNvPr id="1162" name="Google Shape;1162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Bumpy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3" name="Google Shape;1163;p34"/>
          <p:cNvGrpSpPr/>
          <p:nvPr/>
        </p:nvGrpSpPr>
        <p:grpSpPr>
          <a:xfrm>
            <a:off x="4017875" y="3930212"/>
            <a:ext cx="1486234" cy="340427"/>
            <a:chOff x="5592550" y="2890950"/>
            <a:chExt cx="1356300" cy="319200"/>
          </a:xfrm>
        </p:grpSpPr>
        <p:sp>
          <p:nvSpPr>
            <p:cNvPr id="1164" name="Google Shape;1164;p3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Land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5" name="Google Shape;1165;p34"/>
          <p:cNvGrpSpPr/>
          <p:nvPr/>
        </p:nvGrpSpPr>
        <p:grpSpPr>
          <a:xfrm>
            <a:off x="4017957" y="4441013"/>
            <a:ext cx="1486234" cy="340427"/>
            <a:chOff x="5592550" y="3805350"/>
            <a:chExt cx="1356300" cy="319200"/>
          </a:xfrm>
        </p:grpSpPr>
        <p:sp>
          <p:nvSpPr>
            <p:cNvPr id="1166" name="Google Shape;1166;p3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67" name="Google Shape;1167;p34"/>
          <p:cNvCxnSpPr/>
          <p:nvPr/>
        </p:nvCxnSpPr>
        <p:spPr>
          <a:xfrm>
            <a:off x="1464474" y="2915696"/>
            <a:ext cx="667500" cy="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8" name="Google Shape;1168;p34"/>
          <p:cNvGrpSpPr/>
          <p:nvPr/>
        </p:nvGrpSpPr>
        <p:grpSpPr>
          <a:xfrm>
            <a:off x="2126689" y="2747882"/>
            <a:ext cx="1020887" cy="340427"/>
            <a:chOff x="5592550" y="1018950"/>
            <a:chExt cx="1356300" cy="319200"/>
          </a:xfrm>
        </p:grpSpPr>
        <p:sp>
          <p:nvSpPr>
            <p:cNvPr id="1169" name="Google Shape;1169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Scary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71" name="Google Shape;1171;p34"/>
          <p:cNvCxnSpPr>
            <a:stCxn id="1156" idx="3"/>
            <a:endCxn id="1172" idx="2"/>
          </p:cNvCxnSpPr>
          <p:nvPr/>
        </p:nvCxnSpPr>
        <p:spPr>
          <a:xfrm flipH="1" rot="10800000">
            <a:off x="5414202" y="1181817"/>
            <a:ext cx="1262400" cy="165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3" name="Google Shape;1173;p34"/>
          <p:cNvCxnSpPr>
            <a:endCxn id="1174" idx="2"/>
          </p:cNvCxnSpPr>
          <p:nvPr/>
        </p:nvCxnSpPr>
        <p:spPr>
          <a:xfrm>
            <a:off x="5445073" y="1330708"/>
            <a:ext cx="1231500" cy="8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5" name="Google Shape;1175;p34"/>
          <p:cNvGrpSpPr/>
          <p:nvPr/>
        </p:nvGrpSpPr>
        <p:grpSpPr>
          <a:xfrm>
            <a:off x="6676573" y="1011597"/>
            <a:ext cx="1486234" cy="340427"/>
            <a:chOff x="5592550" y="1018950"/>
            <a:chExt cx="1356300" cy="319200"/>
          </a:xfrm>
        </p:grpSpPr>
        <p:sp>
          <p:nvSpPr>
            <p:cNvPr id="1176" name="Google Shape;1176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Slug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77" name="Google Shape;1177;p34"/>
          <p:cNvGrpSpPr/>
          <p:nvPr/>
        </p:nvGrpSpPr>
        <p:grpSpPr>
          <a:xfrm>
            <a:off x="6676573" y="2068072"/>
            <a:ext cx="1486234" cy="340427"/>
            <a:chOff x="5592550" y="1933350"/>
            <a:chExt cx="1356300" cy="319200"/>
          </a:xfrm>
        </p:grpSpPr>
        <p:sp>
          <p:nvSpPr>
            <p:cNvPr id="1178" name="Google Shape;1178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Tapeworm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79" name="Google Shape;1179;p34"/>
          <p:cNvCxnSpPr/>
          <p:nvPr/>
        </p:nvCxnSpPr>
        <p:spPr>
          <a:xfrm>
            <a:off x="3447575" y="1775100"/>
            <a:ext cx="3981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0" name="Google Shape;1180;p34"/>
          <p:cNvGrpSpPr/>
          <p:nvPr/>
        </p:nvGrpSpPr>
        <p:grpSpPr>
          <a:xfrm>
            <a:off x="3844464" y="1670747"/>
            <a:ext cx="1486234" cy="340427"/>
            <a:chOff x="5592550" y="1933350"/>
            <a:chExt cx="1356300" cy="319200"/>
          </a:xfrm>
        </p:grpSpPr>
        <p:sp>
          <p:nvSpPr>
            <p:cNvPr id="1181" name="Google Shape;1181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Hairy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83" name="Google Shape;1183;p34"/>
          <p:cNvCxnSpPr>
            <a:stCxn id="1164" idx="3"/>
            <a:endCxn id="1184" idx="2"/>
          </p:cNvCxnSpPr>
          <p:nvPr/>
        </p:nvCxnSpPr>
        <p:spPr>
          <a:xfrm flipH="1" rot="10800000">
            <a:off x="5504108" y="3759925"/>
            <a:ext cx="1170000" cy="340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34"/>
          <p:cNvCxnSpPr>
            <a:stCxn id="1164" idx="3"/>
            <a:endCxn id="1186" idx="2"/>
          </p:cNvCxnSpPr>
          <p:nvPr/>
        </p:nvCxnSpPr>
        <p:spPr>
          <a:xfrm>
            <a:off x="5504108" y="4100425"/>
            <a:ext cx="1170000" cy="17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7" name="Google Shape;1187;p34"/>
          <p:cNvGrpSpPr/>
          <p:nvPr/>
        </p:nvGrpSpPr>
        <p:grpSpPr>
          <a:xfrm>
            <a:off x="6674037" y="3589786"/>
            <a:ext cx="1486234" cy="340427"/>
            <a:chOff x="5592550" y="2890950"/>
            <a:chExt cx="1356300" cy="319200"/>
          </a:xfrm>
        </p:grpSpPr>
        <p:sp>
          <p:nvSpPr>
            <p:cNvPr id="1188" name="Google Shape;1188;p3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Penguin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6674119" y="4100587"/>
            <a:ext cx="1486234" cy="340427"/>
            <a:chOff x="5592550" y="3805350"/>
            <a:chExt cx="1356300" cy="319200"/>
          </a:xfrm>
        </p:grpSpPr>
        <p:sp>
          <p:nvSpPr>
            <p:cNvPr id="1190" name="Google Shape;1190;p3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Lemus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91" name="Google Shape;1191;p34"/>
          <p:cNvGrpSpPr/>
          <p:nvPr/>
        </p:nvGrpSpPr>
        <p:grpSpPr>
          <a:xfrm>
            <a:off x="6676573" y="2756790"/>
            <a:ext cx="1486234" cy="340427"/>
            <a:chOff x="5592550" y="1933350"/>
            <a:chExt cx="1356300" cy="319200"/>
          </a:xfrm>
        </p:grpSpPr>
        <p:sp>
          <p:nvSpPr>
            <p:cNvPr id="1192" name="Google Shape;1192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Grizzly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sp>
        <p:nvSpPr>
          <p:cNvPr id="1194" name="Google Shape;1194;p34"/>
          <p:cNvSpPr txBox="1"/>
          <p:nvPr/>
        </p:nvSpPr>
        <p:spPr>
          <a:xfrm>
            <a:off x="4506325" y="2525300"/>
            <a:ext cx="811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  .  .</a:t>
            </a:r>
            <a:endParaRPr b="1"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95" name="Google Shape;1195;p34"/>
          <p:cNvCxnSpPr/>
          <p:nvPr/>
        </p:nvCxnSpPr>
        <p:spPr>
          <a:xfrm>
            <a:off x="3154775" y="2956489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34"/>
          <p:cNvCxnSpPr/>
          <p:nvPr/>
        </p:nvCxnSpPr>
        <p:spPr>
          <a:xfrm rot="10800000">
            <a:off x="3344002" y="2677839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34"/>
          <p:cNvCxnSpPr/>
          <p:nvPr/>
        </p:nvCxnSpPr>
        <p:spPr>
          <a:xfrm rot="10800000">
            <a:off x="3344175" y="2676188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34"/>
          <p:cNvCxnSpPr/>
          <p:nvPr/>
        </p:nvCxnSpPr>
        <p:spPr>
          <a:xfrm flipH="1">
            <a:off x="3343725" y="3195363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34"/>
          <p:cNvCxnSpPr/>
          <p:nvPr/>
        </p:nvCxnSpPr>
        <p:spPr>
          <a:xfrm>
            <a:off x="8158475" y="3776651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34"/>
          <p:cNvCxnSpPr/>
          <p:nvPr/>
        </p:nvCxnSpPr>
        <p:spPr>
          <a:xfrm rot="10800000">
            <a:off x="8347702" y="3498002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34"/>
          <p:cNvCxnSpPr/>
          <p:nvPr/>
        </p:nvCxnSpPr>
        <p:spPr>
          <a:xfrm rot="10800000">
            <a:off x="8347875" y="3496350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34"/>
          <p:cNvCxnSpPr/>
          <p:nvPr/>
        </p:nvCxnSpPr>
        <p:spPr>
          <a:xfrm flipH="1">
            <a:off x="8347425" y="4015526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Dendrograms</a:t>
            </a:r>
            <a:endParaRPr/>
          </a:p>
        </p:txBody>
      </p:sp>
      <p:sp>
        <p:nvSpPr>
          <p:cNvPr id="1208" name="Google Shape;1208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9" name="Google Shape;1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006925"/>
            <a:ext cx="2307400" cy="1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825" y="-4204901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150" y="-4558426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5"/>
          <p:cNvPicPr preferRelativeResize="0"/>
          <p:nvPr/>
        </p:nvPicPr>
        <p:blipFill rotWithShape="1">
          <a:blip r:embed="rId6">
            <a:alphaModFix/>
          </a:blip>
          <a:srcRect b="0" l="9600" r="0" t="6331"/>
          <a:stretch/>
        </p:blipFill>
        <p:spPr>
          <a:xfrm>
            <a:off x="3646100" y="954025"/>
            <a:ext cx="4465650" cy="3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3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Indicates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214" name="Google Shape;1214;p35"/>
          <p:cNvCxnSpPr/>
          <p:nvPr/>
        </p:nvCxnSpPr>
        <p:spPr>
          <a:xfrm rot="10800000">
            <a:off x="4479050" y="1174600"/>
            <a:ext cx="13200" cy="1448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35"/>
          <p:cNvCxnSpPr/>
          <p:nvPr/>
        </p:nvCxnSpPr>
        <p:spPr>
          <a:xfrm rot="10800000">
            <a:off x="6239525" y="1152575"/>
            <a:ext cx="20400" cy="136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35"/>
          <p:cNvCxnSpPr/>
          <p:nvPr/>
        </p:nvCxnSpPr>
        <p:spPr>
          <a:xfrm flipH="1">
            <a:off x="4505600" y="1169575"/>
            <a:ext cx="1767600" cy="1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36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23" name="Google Shape;1223;p3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6"/>
          <p:cNvSpPr/>
          <p:nvPr/>
        </p:nvSpPr>
        <p:spPr>
          <a:xfrm>
            <a:off x="5630558" y="191200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6"/>
          <p:cNvSpPr/>
          <p:nvPr/>
        </p:nvSpPr>
        <p:spPr>
          <a:xfrm>
            <a:off x="6154032" y="1984449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6"/>
          <p:cNvSpPr/>
          <p:nvPr/>
        </p:nvSpPr>
        <p:spPr>
          <a:xfrm>
            <a:off x="5571450" y="223472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6"/>
          <p:cNvSpPr/>
          <p:nvPr/>
        </p:nvSpPr>
        <p:spPr>
          <a:xfrm>
            <a:off x="5953282" y="239608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6"/>
          <p:cNvSpPr/>
          <p:nvPr/>
        </p:nvSpPr>
        <p:spPr>
          <a:xfrm>
            <a:off x="6760093" y="21127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6"/>
          <p:cNvSpPr/>
          <p:nvPr/>
        </p:nvSpPr>
        <p:spPr>
          <a:xfrm>
            <a:off x="6028732" y="3052798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6"/>
          <p:cNvSpPr/>
          <p:nvPr/>
        </p:nvSpPr>
        <p:spPr>
          <a:xfrm>
            <a:off x="6344841" y="28519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6"/>
          <p:cNvSpPr/>
          <p:nvPr/>
        </p:nvSpPr>
        <p:spPr>
          <a:xfrm>
            <a:off x="6621719" y="332523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6"/>
          <p:cNvSpPr/>
          <p:nvPr/>
        </p:nvSpPr>
        <p:spPr>
          <a:xfrm>
            <a:off x="6981420" y="233407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6"/>
          <p:cNvSpPr/>
          <p:nvPr/>
        </p:nvSpPr>
        <p:spPr>
          <a:xfrm>
            <a:off x="7202747" y="255540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6"/>
          <p:cNvSpPr/>
          <p:nvPr/>
        </p:nvSpPr>
        <p:spPr>
          <a:xfrm>
            <a:off x="5953281" y="3525925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6"/>
          <p:cNvSpPr/>
          <p:nvPr/>
        </p:nvSpPr>
        <p:spPr>
          <a:xfrm>
            <a:off x="5712602" y="323180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6"/>
          <p:cNvSpPr/>
          <p:nvPr/>
        </p:nvSpPr>
        <p:spPr>
          <a:xfrm>
            <a:off x="7366164" y="218529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6"/>
          <p:cNvSpPr/>
          <p:nvPr/>
        </p:nvSpPr>
        <p:spPr>
          <a:xfrm>
            <a:off x="6904195" y="275625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6"/>
          <p:cNvSpPr/>
          <p:nvPr/>
        </p:nvSpPr>
        <p:spPr>
          <a:xfrm>
            <a:off x="7924456" y="2696637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6"/>
          <p:cNvSpPr/>
          <p:nvPr/>
        </p:nvSpPr>
        <p:spPr>
          <a:xfrm>
            <a:off x="8145783" y="291796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6"/>
          <p:cNvSpPr/>
          <p:nvPr/>
        </p:nvSpPr>
        <p:spPr>
          <a:xfrm>
            <a:off x="8309200" y="254785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6"/>
          <p:cNvSpPr/>
          <p:nvPr/>
        </p:nvSpPr>
        <p:spPr>
          <a:xfrm>
            <a:off x="7847231" y="311881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2" name="Google Shape;1242;p36"/>
          <p:cNvCxnSpPr>
            <a:stCxn id="1236" idx="6"/>
          </p:cNvCxnSpPr>
          <p:nvPr/>
        </p:nvCxnSpPr>
        <p:spPr>
          <a:xfrm>
            <a:off x="7566864" y="2285641"/>
            <a:ext cx="627600" cy="27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3" name="Google Shape;1243;p36"/>
          <p:cNvCxnSpPr>
            <a:endCxn id="1234" idx="1"/>
          </p:cNvCxnSpPr>
          <p:nvPr/>
        </p:nvCxnSpPr>
        <p:spPr>
          <a:xfrm>
            <a:off x="5831173" y="3395417"/>
            <a:ext cx="151500" cy="159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4" name="Google Shape;1244;p36"/>
          <p:cNvSpPr/>
          <p:nvPr/>
        </p:nvSpPr>
        <p:spPr>
          <a:xfrm rot="-2003768">
            <a:off x="5709542" y="3007847"/>
            <a:ext cx="470364" cy="95179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0" name="Google Shape;1250;p37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51" name="Google Shape;1251;p37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7"/>
          <p:cNvSpPr/>
          <p:nvPr/>
        </p:nvSpPr>
        <p:spPr>
          <a:xfrm>
            <a:off x="5259575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3" name="Google Shape;1253;p37"/>
          <p:cNvSpPr/>
          <p:nvPr/>
        </p:nvSpPr>
        <p:spPr>
          <a:xfrm>
            <a:off x="5868484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4" name="Google Shape;1254;p37"/>
          <p:cNvSpPr/>
          <p:nvPr/>
        </p:nvSpPr>
        <p:spPr>
          <a:xfrm>
            <a:off x="6426217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5" name="Google Shape;1255;p37"/>
          <p:cNvSpPr/>
          <p:nvPr/>
        </p:nvSpPr>
        <p:spPr>
          <a:xfrm>
            <a:off x="6983950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6" name="Google Shape;1256;p37"/>
          <p:cNvSpPr/>
          <p:nvPr/>
        </p:nvSpPr>
        <p:spPr>
          <a:xfrm>
            <a:off x="75928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7" name="Google Shape;1257;p37"/>
          <p:cNvSpPr/>
          <p:nvPr/>
        </p:nvSpPr>
        <p:spPr>
          <a:xfrm>
            <a:off x="82017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8" name="Google Shape;1258;p37"/>
          <p:cNvSpPr/>
          <p:nvPr/>
        </p:nvSpPr>
        <p:spPr>
          <a:xfrm>
            <a:off x="557145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9" name="Google Shape;1259;p37"/>
          <p:cNvSpPr/>
          <p:nvPr/>
        </p:nvSpPr>
        <p:spPr>
          <a:xfrm>
            <a:off x="666750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0" name="Google Shape;1260;p37"/>
          <p:cNvSpPr/>
          <p:nvPr/>
        </p:nvSpPr>
        <p:spPr>
          <a:xfrm>
            <a:off x="7244950" y="332177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1" name="Google Shape;1261;p37"/>
          <p:cNvSpPr/>
          <p:nvPr/>
        </p:nvSpPr>
        <p:spPr>
          <a:xfrm>
            <a:off x="6825700" y="2853100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2" name="Google Shape;1262;p37"/>
          <p:cNvSpPr/>
          <p:nvPr/>
        </p:nvSpPr>
        <p:spPr>
          <a:xfrm>
            <a:off x="7244950" y="2257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263" name="Google Shape;1263;p37"/>
          <p:cNvCxnSpPr>
            <a:stCxn id="1252" idx="0"/>
            <a:endCxn id="1258" idx="2"/>
          </p:cNvCxnSpPr>
          <p:nvPr/>
        </p:nvCxnSpPr>
        <p:spPr>
          <a:xfrm flipH="1" rot="10800000">
            <a:off x="5495075" y="4099725"/>
            <a:ext cx="312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37"/>
          <p:cNvCxnSpPr>
            <a:stCxn id="1253" idx="0"/>
            <a:endCxn id="1258" idx="2"/>
          </p:cNvCxnSpPr>
          <p:nvPr/>
        </p:nvCxnSpPr>
        <p:spPr>
          <a:xfrm rot="10800000">
            <a:off x="5806984" y="4099725"/>
            <a:ext cx="297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37"/>
          <p:cNvCxnSpPr>
            <a:endCxn id="1259" idx="2"/>
          </p:cNvCxnSpPr>
          <p:nvPr/>
        </p:nvCxnSpPr>
        <p:spPr>
          <a:xfrm flipH="1" rot="10800000">
            <a:off x="6661800" y="4099625"/>
            <a:ext cx="2412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37"/>
          <p:cNvCxnSpPr>
            <a:stCxn id="1255" idx="0"/>
            <a:endCxn id="1259" idx="2"/>
          </p:cNvCxnSpPr>
          <p:nvPr/>
        </p:nvCxnSpPr>
        <p:spPr>
          <a:xfrm rot="10800000">
            <a:off x="6902950" y="4099725"/>
            <a:ext cx="3165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37"/>
          <p:cNvCxnSpPr>
            <a:stCxn id="1259" idx="0"/>
            <a:endCxn id="1260" idx="2"/>
          </p:cNvCxnSpPr>
          <p:nvPr/>
        </p:nvCxnSpPr>
        <p:spPr>
          <a:xfrm flipH="1" rot="10800000">
            <a:off x="6903000" y="3600725"/>
            <a:ext cx="5775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37"/>
          <p:cNvCxnSpPr>
            <a:stCxn id="1260" idx="0"/>
            <a:endCxn id="1261" idx="2"/>
          </p:cNvCxnSpPr>
          <p:nvPr/>
        </p:nvCxnSpPr>
        <p:spPr>
          <a:xfrm rot="10800000">
            <a:off x="7061050" y="3132175"/>
            <a:ext cx="41940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37"/>
          <p:cNvCxnSpPr>
            <a:stCxn id="1256" idx="0"/>
            <a:endCxn id="1260" idx="2"/>
          </p:cNvCxnSpPr>
          <p:nvPr/>
        </p:nvCxnSpPr>
        <p:spPr>
          <a:xfrm rot="10800000">
            <a:off x="7480359" y="3600825"/>
            <a:ext cx="348000" cy="7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37"/>
          <p:cNvCxnSpPr>
            <a:stCxn id="1258" idx="0"/>
            <a:endCxn id="1261" idx="2"/>
          </p:cNvCxnSpPr>
          <p:nvPr/>
        </p:nvCxnSpPr>
        <p:spPr>
          <a:xfrm flipH="1" rot="10800000">
            <a:off x="5806950" y="3132125"/>
            <a:ext cx="12543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37"/>
          <p:cNvCxnSpPr>
            <a:stCxn id="1257" idx="0"/>
            <a:endCxn id="1262" idx="2"/>
          </p:cNvCxnSpPr>
          <p:nvPr/>
        </p:nvCxnSpPr>
        <p:spPr>
          <a:xfrm rot="10800000">
            <a:off x="7480559" y="2536725"/>
            <a:ext cx="9567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37"/>
          <p:cNvCxnSpPr>
            <a:stCxn id="1261" idx="0"/>
            <a:endCxn id="1262" idx="2"/>
          </p:cNvCxnSpPr>
          <p:nvPr/>
        </p:nvCxnSpPr>
        <p:spPr>
          <a:xfrm flipH="1" rot="10800000">
            <a:off x="7061200" y="2536600"/>
            <a:ext cx="4194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37"/>
          <p:cNvSpPr/>
          <p:nvPr/>
        </p:nvSpPr>
        <p:spPr>
          <a:xfrm>
            <a:off x="5612150" y="69280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7"/>
          <p:cNvSpPr/>
          <p:nvPr/>
        </p:nvSpPr>
        <p:spPr>
          <a:xfrm>
            <a:off x="5972601" y="742686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7"/>
          <p:cNvSpPr/>
          <p:nvPr/>
        </p:nvSpPr>
        <p:spPr>
          <a:xfrm>
            <a:off x="5571450" y="91502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7"/>
          <p:cNvSpPr/>
          <p:nvPr/>
        </p:nvSpPr>
        <p:spPr>
          <a:xfrm>
            <a:off x="5834370" y="1026129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7"/>
          <p:cNvSpPr/>
          <p:nvPr/>
        </p:nvSpPr>
        <p:spPr>
          <a:xfrm>
            <a:off x="6389919" y="8310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7"/>
          <p:cNvSpPr/>
          <p:nvPr/>
        </p:nvSpPr>
        <p:spPr>
          <a:xfrm>
            <a:off x="5886323" y="14783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7"/>
          <p:cNvSpPr/>
          <p:nvPr/>
        </p:nvSpPr>
        <p:spPr>
          <a:xfrm>
            <a:off x="6103987" y="13400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7"/>
          <p:cNvSpPr/>
          <p:nvPr/>
        </p:nvSpPr>
        <p:spPr>
          <a:xfrm>
            <a:off x="6294638" y="1665914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7"/>
          <p:cNvSpPr/>
          <p:nvPr/>
        </p:nvSpPr>
        <p:spPr>
          <a:xfrm>
            <a:off x="6542319" y="9834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7"/>
          <p:cNvSpPr/>
          <p:nvPr/>
        </p:nvSpPr>
        <p:spPr>
          <a:xfrm>
            <a:off x="6694719" y="11358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7"/>
          <p:cNvSpPr/>
          <p:nvPr/>
        </p:nvSpPr>
        <p:spPr>
          <a:xfrm>
            <a:off x="5834369" y="17398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7"/>
          <p:cNvSpPr/>
          <p:nvPr/>
        </p:nvSpPr>
        <p:spPr>
          <a:xfrm>
            <a:off x="5668644" y="16015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7"/>
          <p:cNvSpPr/>
          <p:nvPr/>
        </p:nvSpPr>
        <p:spPr>
          <a:xfrm>
            <a:off x="6807244" y="8809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7"/>
          <p:cNvSpPr/>
          <p:nvPr/>
        </p:nvSpPr>
        <p:spPr>
          <a:xfrm>
            <a:off x="6489144" y="12741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7"/>
          <p:cNvSpPr/>
          <p:nvPr/>
        </p:nvSpPr>
        <p:spPr>
          <a:xfrm>
            <a:off x="7191669" y="12330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7"/>
          <p:cNvSpPr/>
          <p:nvPr/>
        </p:nvSpPr>
        <p:spPr>
          <a:xfrm>
            <a:off x="7344069" y="13854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7"/>
          <p:cNvSpPr/>
          <p:nvPr/>
        </p:nvSpPr>
        <p:spPr>
          <a:xfrm>
            <a:off x="7456594" y="11306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7"/>
          <p:cNvSpPr/>
          <p:nvPr/>
        </p:nvSpPr>
        <p:spPr>
          <a:xfrm>
            <a:off x="7138494" y="15237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1" name="Google Shape;1291;p37"/>
          <p:cNvCxnSpPr>
            <a:stCxn id="1285" idx="6"/>
          </p:cNvCxnSpPr>
          <p:nvPr/>
        </p:nvCxnSpPr>
        <p:spPr>
          <a:xfrm>
            <a:off x="6945544" y="950131"/>
            <a:ext cx="409200" cy="141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Visualize: Proximity Matrix</a:t>
            </a:r>
            <a:endParaRPr/>
          </a:p>
        </p:txBody>
      </p:sp>
      <p:sp>
        <p:nvSpPr>
          <p:cNvPr id="1297" name="Google Shape;1297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98" name="Google Shape;1298;p38"/>
          <p:cNvGraphicFramePr/>
          <p:nvPr/>
        </p:nvGraphicFramePr>
        <p:xfrm>
          <a:off x="1303627" y="12072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{95615783-63D0-4F38-ABBD-EB7B68EC4448}</a:tableStyleId>
              </a:tblPr>
              <a:tblGrid>
                <a:gridCol w="648925"/>
                <a:gridCol w="973350"/>
                <a:gridCol w="973350"/>
                <a:gridCol w="973350"/>
                <a:gridCol w="1020575"/>
                <a:gridCol w="893600"/>
                <a:gridCol w="893600"/>
              </a:tblGrid>
              <a:tr h="48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28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7.87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73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57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75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92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46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221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523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6.43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81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9"/>
          <p:cNvSpPr/>
          <p:nvPr/>
        </p:nvSpPr>
        <p:spPr>
          <a:xfrm>
            <a:off x="4923100" y="1718050"/>
            <a:ext cx="3375900" cy="2547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9"/>
          <p:cNvSpPr/>
          <p:nvPr/>
        </p:nvSpPr>
        <p:spPr>
          <a:xfrm rot="-606472">
            <a:off x="5336045" y="2372494"/>
            <a:ext cx="2552111" cy="168481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Way to Visualize: “The Blob”</a:t>
            </a:r>
            <a:endParaRPr/>
          </a:p>
        </p:txBody>
      </p:sp>
      <p:sp>
        <p:nvSpPr>
          <p:cNvPr id="1306" name="Google Shape;1306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7" name="Google Shape;1307;p39"/>
          <p:cNvCxnSpPr/>
          <p:nvPr/>
        </p:nvCxnSpPr>
        <p:spPr>
          <a:xfrm rot="10800000">
            <a:off x="1013475" y="2272825"/>
            <a:ext cx="9900" cy="199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39"/>
          <p:cNvCxnSpPr/>
          <p:nvPr/>
        </p:nvCxnSpPr>
        <p:spPr>
          <a:xfrm rot="10800000">
            <a:off x="183400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9"/>
          <p:cNvCxnSpPr/>
          <p:nvPr/>
        </p:nvCxnSpPr>
        <p:spPr>
          <a:xfrm rot="10800000">
            <a:off x="225222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39"/>
          <p:cNvCxnSpPr/>
          <p:nvPr/>
        </p:nvCxnSpPr>
        <p:spPr>
          <a:xfrm flipH="1" rot="10800000">
            <a:off x="3047050" y="3256225"/>
            <a:ext cx="900" cy="106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39"/>
          <p:cNvCxnSpPr/>
          <p:nvPr/>
        </p:nvCxnSpPr>
        <p:spPr>
          <a:xfrm rot="10800000">
            <a:off x="352105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39"/>
          <p:cNvCxnSpPr/>
          <p:nvPr/>
        </p:nvCxnSpPr>
        <p:spPr>
          <a:xfrm rot="10800000">
            <a:off x="404557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39"/>
          <p:cNvCxnSpPr/>
          <p:nvPr/>
        </p:nvCxnSpPr>
        <p:spPr>
          <a:xfrm rot="10800000">
            <a:off x="2027125" y="16083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39"/>
          <p:cNvCxnSpPr/>
          <p:nvPr/>
        </p:nvCxnSpPr>
        <p:spPr>
          <a:xfrm rot="10800000">
            <a:off x="1824175" y="3601775"/>
            <a:ext cx="4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39"/>
          <p:cNvCxnSpPr/>
          <p:nvPr/>
        </p:nvCxnSpPr>
        <p:spPr>
          <a:xfrm rot="10800000">
            <a:off x="3521950" y="3601775"/>
            <a:ext cx="558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39"/>
          <p:cNvCxnSpPr/>
          <p:nvPr/>
        </p:nvCxnSpPr>
        <p:spPr>
          <a:xfrm rot="10800000">
            <a:off x="2049413" y="3256175"/>
            <a:ext cx="0" cy="34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39"/>
          <p:cNvCxnSpPr/>
          <p:nvPr/>
        </p:nvCxnSpPr>
        <p:spPr>
          <a:xfrm rot="10800000">
            <a:off x="2036800" y="3256225"/>
            <a:ext cx="1023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39"/>
          <p:cNvCxnSpPr/>
          <p:nvPr/>
        </p:nvCxnSpPr>
        <p:spPr>
          <a:xfrm rot="10800000">
            <a:off x="3801250" y="279117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39"/>
          <p:cNvCxnSpPr/>
          <p:nvPr/>
        </p:nvCxnSpPr>
        <p:spPr>
          <a:xfrm rot="10800000">
            <a:off x="999825" y="2272825"/>
            <a:ext cx="21798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39"/>
          <p:cNvCxnSpPr/>
          <p:nvPr/>
        </p:nvCxnSpPr>
        <p:spPr>
          <a:xfrm flipH="1">
            <a:off x="2544625" y="2791175"/>
            <a:ext cx="12759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39"/>
          <p:cNvCxnSpPr/>
          <p:nvPr/>
        </p:nvCxnSpPr>
        <p:spPr>
          <a:xfrm rot="10800000">
            <a:off x="3176325" y="2272825"/>
            <a:ext cx="3300" cy="54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39"/>
          <p:cNvCxnSpPr/>
          <p:nvPr/>
        </p:nvCxnSpPr>
        <p:spPr>
          <a:xfrm flipH="1" rot="10800000">
            <a:off x="2551388" y="2817625"/>
            <a:ext cx="300" cy="43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39"/>
          <p:cNvSpPr/>
          <p:nvPr/>
        </p:nvSpPr>
        <p:spPr>
          <a:xfrm>
            <a:off x="5552778" y="3256187"/>
            <a:ext cx="727500" cy="499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9"/>
          <p:cNvSpPr/>
          <p:nvPr/>
        </p:nvSpPr>
        <p:spPr>
          <a:xfrm rot="566342">
            <a:off x="6602596" y="2743137"/>
            <a:ext cx="728057" cy="49900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9"/>
          <p:cNvSpPr/>
          <p:nvPr/>
        </p:nvSpPr>
        <p:spPr>
          <a:xfrm>
            <a:off x="6518575" y="2587975"/>
            <a:ext cx="896100" cy="1210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9"/>
          <p:cNvSpPr/>
          <p:nvPr/>
        </p:nvSpPr>
        <p:spPr>
          <a:xfrm>
            <a:off x="57008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9"/>
          <p:cNvSpPr/>
          <p:nvPr/>
        </p:nvSpPr>
        <p:spPr>
          <a:xfrm>
            <a:off x="6001750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9"/>
          <p:cNvSpPr/>
          <p:nvPr/>
        </p:nvSpPr>
        <p:spPr>
          <a:xfrm>
            <a:off x="67676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9"/>
          <p:cNvSpPr/>
          <p:nvPr/>
        </p:nvSpPr>
        <p:spPr>
          <a:xfrm>
            <a:off x="70724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9"/>
          <p:cNvSpPr/>
          <p:nvPr/>
        </p:nvSpPr>
        <p:spPr>
          <a:xfrm>
            <a:off x="67676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9"/>
          <p:cNvSpPr/>
          <p:nvPr/>
        </p:nvSpPr>
        <p:spPr>
          <a:xfrm>
            <a:off x="5294950" y="24621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0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Challenges?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(complexity. speed. how to compute distances.)</a:t>
            </a:r>
            <a:endParaRPr/>
          </a:p>
        </p:txBody>
      </p:sp>
      <p:sp>
        <p:nvSpPr>
          <p:cNvPr id="1337" name="Google Shape;1337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43" name="Google Shape;1343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4" name="Google Shape;1344;p41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45" name="Google Shape;1345;p41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3"/>
              </a:rPr>
              <a:t>https://cs.wmich.edu/alfuqaha/summer14/cs6530/lectures/ClusteringAnalysis.pdf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445330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41"/>
          <p:cNvSpPr/>
          <p:nvPr/>
        </p:nvSpPr>
        <p:spPr>
          <a:xfrm>
            <a:off x="599595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1"/>
          <p:cNvSpPr/>
          <p:nvPr/>
        </p:nvSpPr>
        <p:spPr>
          <a:xfrm>
            <a:off x="445330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1"/>
          <p:cNvSpPr/>
          <p:nvPr/>
        </p:nvSpPr>
        <p:spPr>
          <a:xfrm>
            <a:off x="599595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1"/>
          <p:cNvSpPr/>
          <p:nvPr/>
        </p:nvSpPr>
        <p:spPr>
          <a:xfrm>
            <a:off x="445330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1"/>
          <p:cNvSpPr/>
          <p:nvPr/>
        </p:nvSpPr>
        <p:spPr>
          <a:xfrm>
            <a:off x="599595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41"/>
          <p:cNvCxnSpPr/>
          <p:nvPr/>
        </p:nvCxnSpPr>
        <p:spPr>
          <a:xfrm flipH="1" rot="10800000">
            <a:off x="5171200" y="1564750"/>
            <a:ext cx="983400" cy="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41"/>
          <p:cNvCxnSpPr/>
          <p:nvPr/>
        </p:nvCxnSpPr>
        <p:spPr>
          <a:xfrm flipH="1" rot="10800000">
            <a:off x="4529500" y="2699300"/>
            <a:ext cx="2209200" cy="22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41"/>
          <p:cNvCxnSpPr/>
          <p:nvPr/>
        </p:nvCxnSpPr>
        <p:spPr>
          <a:xfrm flipH="1" rot="10800000">
            <a:off x="4829548" y="4096432"/>
            <a:ext cx="1635600" cy="10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41"/>
          <p:cNvSpPr/>
          <p:nvPr/>
        </p:nvSpPr>
        <p:spPr>
          <a:xfrm>
            <a:off x="6378900" y="4298438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1"/>
          <p:cNvSpPr/>
          <p:nvPr/>
        </p:nvSpPr>
        <p:spPr>
          <a:xfrm>
            <a:off x="6694150" y="26495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1"/>
          <p:cNvSpPr/>
          <p:nvPr/>
        </p:nvSpPr>
        <p:spPr>
          <a:xfrm>
            <a:off x="4453300" y="28724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1"/>
          <p:cNvSpPr/>
          <p:nvPr/>
        </p:nvSpPr>
        <p:spPr>
          <a:xfrm>
            <a:off x="618575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1"/>
          <p:cNvSpPr/>
          <p:nvPr/>
        </p:nvSpPr>
        <p:spPr>
          <a:xfrm>
            <a:off x="506680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1"/>
          <p:cNvSpPr/>
          <p:nvPr/>
        </p:nvSpPr>
        <p:spPr>
          <a:xfrm>
            <a:off x="6465150" y="38314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1"/>
          <p:cNvSpPr/>
          <p:nvPr/>
        </p:nvSpPr>
        <p:spPr>
          <a:xfrm>
            <a:off x="5123300" y="40040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1"/>
          <p:cNvSpPr/>
          <p:nvPr/>
        </p:nvSpPr>
        <p:spPr>
          <a:xfrm>
            <a:off x="4725150" y="43935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1"/>
          <p:cNvSpPr/>
          <p:nvPr/>
        </p:nvSpPr>
        <p:spPr>
          <a:xfrm>
            <a:off x="4530475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1"/>
          <p:cNvSpPr/>
          <p:nvPr/>
        </p:nvSpPr>
        <p:spPr>
          <a:xfrm>
            <a:off x="6081350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5" name="Google Shape;1365;p41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41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7" name="Google Shape;1367;p41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73" name="Google Shape;1373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4" name="Google Shape;1374;p42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75" name="Google Shape;1375;p42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3"/>
              </a:rPr>
              <a:t>https://cs.wmich.edu/alfuqaha/summer14/cs6530/lectures/ClusteringAnalysis.pdf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76" name="Google Shape;1376;p42"/>
          <p:cNvSpPr/>
          <p:nvPr/>
        </p:nvSpPr>
        <p:spPr>
          <a:xfrm>
            <a:off x="6891700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42"/>
          <p:cNvSpPr/>
          <p:nvPr/>
        </p:nvSpPr>
        <p:spPr>
          <a:xfrm>
            <a:off x="8066437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2"/>
          <p:cNvSpPr/>
          <p:nvPr/>
        </p:nvSpPr>
        <p:spPr>
          <a:xfrm>
            <a:off x="6891700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2"/>
          <p:cNvSpPr/>
          <p:nvPr/>
        </p:nvSpPr>
        <p:spPr>
          <a:xfrm>
            <a:off x="8066437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2"/>
          <p:cNvSpPr/>
          <p:nvPr/>
        </p:nvSpPr>
        <p:spPr>
          <a:xfrm>
            <a:off x="6891700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2"/>
          <p:cNvSpPr/>
          <p:nvPr/>
        </p:nvSpPr>
        <p:spPr>
          <a:xfrm>
            <a:off x="8066437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2" name="Google Shape;1382;p42"/>
          <p:cNvCxnSpPr/>
          <p:nvPr/>
        </p:nvCxnSpPr>
        <p:spPr>
          <a:xfrm flipH="1" rot="10800000">
            <a:off x="7438385" y="1920713"/>
            <a:ext cx="748800" cy="3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42"/>
          <p:cNvCxnSpPr/>
          <p:nvPr/>
        </p:nvCxnSpPr>
        <p:spPr>
          <a:xfrm flipH="1" rot="10800000">
            <a:off x="6949727" y="2784756"/>
            <a:ext cx="1682400" cy="172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42"/>
          <p:cNvCxnSpPr/>
          <p:nvPr/>
        </p:nvCxnSpPr>
        <p:spPr>
          <a:xfrm flipH="1" rot="10800000">
            <a:off x="7178215" y="3848694"/>
            <a:ext cx="1245600" cy="7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42"/>
          <p:cNvSpPr/>
          <p:nvPr/>
        </p:nvSpPr>
        <p:spPr>
          <a:xfrm>
            <a:off x="8358055" y="400252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2"/>
          <p:cNvSpPr/>
          <p:nvPr/>
        </p:nvSpPr>
        <p:spPr>
          <a:xfrm>
            <a:off x="8598120" y="274687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2"/>
          <p:cNvSpPr/>
          <p:nvPr/>
        </p:nvSpPr>
        <p:spPr>
          <a:xfrm>
            <a:off x="6891700" y="291663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2"/>
          <p:cNvSpPr/>
          <p:nvPr/>
        </p:nvSpPr>
        <p:spPr>
          <a:xfrm>
            <a:off x="8210970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2"/>
          <p:cNvSpPr/>
          <p:nvPr/>
        </p:nvSpPr>
        <p:spPr>
          <a:xfrm>
            <a:off x="7358884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2"/>
          <p:cNvSpPr/>
          <p:nvPr/>
        </p:nvSpPr>
        <p:spPr>
          <a:xfrm>
            <a:off x="8423735" y="3646891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2"/>
          <p:cNvSpPr/>
          <p:nvPr/>
        </p:nvSpPr>
        <p:spPr>
          <a:xfrm>
            <a:off x="7401909" y="3778326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2"/>
          <p:cNvSpPr/>
          <p:nvPr/>
        </p:nvSpPr>
        <p:spPr>
          <a:xfrm>
            <a:off x="7098715" y="407495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2"/>
          <p:cNvSpPr/>
          <p:nvPr/>
        </p:nvSpPr>
        <p:spPr>
          <a:xfrm>
            <a:off x="6950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2"/>
          <p:cNvSpPr/>
          <p:nvPr/>
        </p:nvSpPr>
        <p:spPr>
          <a:xfrm>
            <a:off x="8131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5" name="Google Shape;1395;p42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6" name="Google Shape;1396;p42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42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42"/>
          <p:cNvSpPr txBox="1"/>
          <p:nvPr/>
        </p:nvSpPr>
        <p:spPr>
          <a:xfrm>
            <a:off x="4274873" y="3857825"/>
            <a:ext cx="2547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∑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(dist(Pi, Pj))²/|C1|*|C2|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9" name="Google Shape;1399;p42"/>
          <p:cNvSpPr txBox="1"/>
          <p:nvPr/>
        </p:nvSpPr>
        <p:spPr>
          <a:xfrm>
            <a:off x="4271925" y="128470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Max Sim(Pi,Pj)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0" name="Google Shape;1400;p42"/>
          <p:cNvSpPr txBox="1"/>
          <p:nvPr/>
        </p:nvSpPr>
        <p:spPr>
          <a:xfrm>
            <a:off x="4271937" y="2380225"/>
            <a:ext cx="2162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Min Sim(Pi,Pj)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43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Pros and Cons</a:t>
            </a:r>
            <a:endParaRPr/>
          </a:p>
        </p:txBody>
      </p:sp>
      <p:sp>
        <p:nvSpPr>
          <p:cNvPr id="1407" name="Google Shape;1407;p43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User understands the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Reveals more info/hidden trends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Idea of “membership”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</a:t>
            </a:r>
            <a:r>
              <a:rPr lang="en" sz="2000"/>
              <a:t>Don't</a:t>
            </a:r>
            <a:r>
              <a:rPr lang="en" sz="2000"/>
              <a:t> need to specify # of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Adjustable to improve accuracy </a:t>
            </a:r>
            <a:endParaRPr sz="20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(ex distance measures)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Can handle non-</a:t>
            </a:r>
            <a:r>
              <a:rPr lang="en" sz="2000"/>
              <a:t>spherical</a:t>
            </a:r>
            <a:r>
              <a:rPr lang="en" sz="2000"/>
              <a:t>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08" name="Google Shape;1408;p43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Complexity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On^2 space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On^3 time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Scalability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Handling noise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Settling on cluster distance computation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O(N^2logn) complexity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Use Cases? </a:t>
            </a:r>
            <a:endParaRPr sz="4800"/>
          </a:p>
        </p:txBody>
      </p:sp>
      <p:sp>
        <p:nvSpPr>
          <p:cNvPr id="797" name="Google Shape;797;p17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 you know any? </a:t>
            </a:r>
            <a:endParaRPr sz="1800"/>
          </a:p>
        </p:txBody>
      </p:sp>
      <p:sp>
        <p:nvSpPr>
          <p:cNvPr id="798" name="Google Shape;798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414" name="Google Shape;1414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20" name="Google Shape;1420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4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Not all data is this “easy”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What is “simple” about this data?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422" name="Google Shape;1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686" y="1152525"/>
            <a:ext cx="3662989" cy="34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5" y="2269600"/>
            <a:ext cx="2853576" cy="2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4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Non-Elliptical Clusters</a:t>
            </a:r>
            <a:endParaRPr/>
          </a:p>
        </p:txBody>
      </p:sp>
      <p:sp>
        <p:nvSpPr>
          <p:cNvPr id="1429" name="Google Shape;1429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0" name="Google Shape;1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0" y="1478400"/>
            <a:ext cx="7256075" cy="2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Non-Elliptical Continued</a:t>
            </a:r>
            <a:endParaRPr/>
          </a:p>
        </p:txBody>
      </p:sp>
      <p:sp>
        <p:nvSpPr>
          <p:cNvPr id="1436" name="Google Shape;1436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7" name="Google Shape;14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75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200" y="1864124"/>
            <a:ext cx="3583851" cy="18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44" name="Google Shape;1444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48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46" name="Google Shape;1446;p48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8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8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8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8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8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8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8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8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6" name="Google Shape;1456;p48"/>
          <p:cNvCxnSpPr>
            <a:stCxn id="1446" idx="1"/>
            <a:endCxn id="1451" idx="1"/>
          </p:cNvCxnSpPr>
          <p:nvPr/>
        </p:nvCxnSpPr>
        <p:spPr>
          <a:xfrm>
            <a:off x="5479253" y="2934978"/>
            <a:ext cx="605400" cy="54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48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  <p:sp>
        <p:nvSpPr>
          <p:cNvPr id="1458" name="Google Shape;1458;p48"/>
          <p:cNvSpPr txBox="1"/>
          <p:nvPr/>
        </p:nvSpPr>
        <p:spPr>
          <a:xfrm>
            <a:off x="5732050" y="2769250"/>
            <a:ext cx="391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64" name="Google Shape;1464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5" name="Google Shape;1465;p49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66" name="Google Shape;1466;p49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9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9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9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9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9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9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9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9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9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9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49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/>
          </a:p>
        </p:txBody>
      </p:sp>
      <p:sp>
        <p:nvSpPr>
          <p:cNvPr id="1478" name="Google Shape;1478;p49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5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84" name="Google Shape;1484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5" name="Google Shape;1485;p50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50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50"/>
          <p:cNvSpPr/>
          <p:nvPr/>
        </p:nvSpPr>
        <p:spPr>
          <a:xfrm>
            <a:off x="5890758" y="2891700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50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0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50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50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50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0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0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0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0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0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/>
          </a:p>
        </p:txBody>
      </p:sp>
      <p:sp>
        <p:nvSpPr>
          <p:cNvPr id="1499" name="Google Shape;1499;p50"/>
          <p:cNvSpPr txBox="1"/>
          <p:nvPr/>
        </p:nvSpPr>
        <p:spPr>
          <a:xfrm>
            <a:off x="7496875" y="4338388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/>
          </a:p>
        </p:txBody>
      </p:sp>
      <p:sp>
        <p:nvSpPr>
          <p:cNvPr id="1500" name="Google Shape;1500;p50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6" name="Google Shape;1506;p51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07" name="Google Shape;1507;p51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08" name="Google Shape;1508;p51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1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1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1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1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1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1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1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1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1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1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1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1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1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1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1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1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1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1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52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3" name="Google Shape;1533;p52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34" name="Google Shape;1534;p52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35" name="Google Shape;1535;p52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2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2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2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52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52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2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2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52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52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52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2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2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52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52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52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2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2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2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3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0" name="Google Shape;1560;p53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61" name="Google Shape;1561;p53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62" name="Google Shape;1562;p53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3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3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3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3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53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53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53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53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53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53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3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53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3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53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53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53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53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3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 Use-Case Example</a:t>
            </a:r>
            <a:endParaRPr/>
          </a:p>
        </p:txBody>
      </p:sp>
      <p:sp>
        <p:nvSpPr>
          <p:cNvPr id="804" name="Google Shape;804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18"/>
          <p:cNvPicPr preferRelativeResize="0"/>
          <p:nvPr/>
        </p:nvPicPr>
        <p:blipFill rotWithShape="1">
          <a:blip r:embed="rId3">
            <a:alphaModFix/>
          </a:blip>
          <a:srcRect b="0" l="1254" r="0" t="1526"/>
          <a:stretch/>
        </p:blipFill>
        <p:spPr>
          <a:xfrm>
            <a:off x="533475" y="1333675"/>
            <a:ext cx="4098772" cy="25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/>
          <p:nvPr/>
        </p:nvSpPr>
        <p:spPr>
          <a:xfrm>
            <a:off x="677850" y="4075550"/>
            <a:ext cx="7788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Sjoerd M.H. Huisman, Baldur van Lew, Ahmed Mahfouz, Nicola Pezzotti, Thomas Höllt, Lieke Michielsen, Anna Vilanova, Marcel J.T. Reinders, Boudewijn P.F. Lelieveldt, BrainScope: interactive visual exploration of the spatial and temporal human brain transcriptome, </a:t>
            </a:r>
            <a:r>
              <a:rPr i="1"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Nucleic Acids Research</a:t>
            </a:r>
            <a:r>
              <a:rPr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Volume 45, Issue 10, 2 June 2017, Page e83, </a:t>
            </a:r>
            <a:r>
              <a:rPr lang="en" sz="115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https://doi.org/10.1093/nar/gkx046</a:t>
            </a:r>
            <a:endParaRPr sz="11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07" name="Google Shape;807;p18"/>
          <p:cNvSpPr txBox="1"/>
          <p:nvPr>
            <p:ph idx="4294967295" type="body"/>
          </p:nvPr>
        </p:nvSpPr>
        <p:spPr>
          <a:xfrm>
            <a:off x="4917550" y="2325875"/>
            <a:ext cx="36018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Gene-expression clustering in humans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4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4"/>
          <p:cNvSpPr/>
          <p:nvPr/>
        </p:nvSpPr>
        <p:spPr>
          <a:xfrm>
            <a:off x="6272550" y="33503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5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54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89" name="Google Shape;1589;p54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90" name="Google Shape;1590;p54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54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54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4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4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4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54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54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54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54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54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54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4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4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4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4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4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4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4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5"/>
          <p:cNvSpPr/>
          <p:nvPr/>
        </p:nvSpPr>
        <p:spPr>
          <a:xfrm>
            <a:off x="7147825" y="24792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55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5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6" name="Google Shape;1616;p55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17" name="Google Shape;1617;p55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18" name="Google Shape;1618;p55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5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5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5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5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5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5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5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5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55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5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55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55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55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55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55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55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5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6"/>
          <p:cNvSpPr/>
          <p:nvPr/>
        </p:nvSpPr>
        <p:spPr>
          <a:xfrm>
            <a:off x="7147825" y="14943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6"/>
          <p:cNvSpPr/>
          <p:nvPr/>
        </p:nvSpPr>
        <p:spPr>
          <a:xfrm>
            <a:off x="6943575" y="29717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4" name="Google Shape;1644;p56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45" name="Google Shape;1645;p56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46" name="Google Shape;1646;p56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6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6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6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6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6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6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6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6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56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6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6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56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56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6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6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56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0" name="Google Shape;1670;p57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71" name="Google Shape;1671;p57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72" name="Google Shape;1672;p57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7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57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57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57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57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57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57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57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57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57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57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57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57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57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57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7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57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57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6" name="Google Shape;1696;p58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Pros and Cons</a:t>
            </a:r>
            <a:endParaRPr/>
          </a:p>
        </p:txBody>
      </p:sp>
      <p:sp>
        <p:nvSpPr>
          <p:cNvPr id="1697" name="Google Shape;1697;p58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Arbitrarily-shaped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Non-linearly </a:t>
            </a:r>
            <a:r>
              <a:rPr lang="en" sz="2000"/>
              <a:t>separable</a:t>
            </a:r>
            <a:r>
              <a:rPr lang="en" sz="2000"/>
              <a:t>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</a:t>
            </a:r>
            <a:r>
              <a:rPr lang="en" sz="2000"/>
              <a:t>Don't</a:t>
            </a:r>
            <a:r>
              <a:rPr lang="en" sz="2000"/>
              <a:t> need to specify cluster count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Robust to noise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98" name="Google Shape;1698;p58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Considers low density as outliers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Scalability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Harms </a:t>
            </a:r>
            <a:r>
              <a:rPr lang="en" sz="2000"/>
              <a:t>Euclidean</a:t>
            </a:r>
            <a:r>
              <a:rPr lang="en" sz="2000"/>
              <a:t> distance measures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Assumes constant density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59"/>
          <p:cNvSpPr txBox="1"/>
          <p:nvPr>
            <p:ph idx="4294967295" type="ctrTitle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1704" name="Google Shape;1704;p5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clustering? </a:t>
            </a:r>
            <a:endParaRPr/>
          </a:p>
        </p:txBody>
      </p:sp>
      <p:sp>
        <p:nvSpPr>
          <p:cNvPr id="813" name="Google Shape;813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19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Unsupervised learning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Group by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Goal: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High intra-cluster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Low inter-cluster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15" name="Google Shape;815;p19"/>
          <p:cNvPicPr preferRelativeResize="0"/>
          <p:nvPr/>
        </p:nvPicPr>
        <p:blipFill rotWithShape="1">
          <a:blip r:embed="rId3">
            <a:alphaModFix/>
          </a:blip>
          <a:srcRect b="11916" l="15708" r="11701" t="14020"/>
          <a:stretch/>
        </p:blipFill>
        <p:spPr>
          <a:xfrm>
            <a:off x="5116900" y="1634775"/>
            <a:ext cx="3056875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0"/>
          <p:cNvSpPr/>
          <p:nvPr/>
        </p:nvSpPr>
        <p:spPr>
          <a:xfrm>
            <a:off x="4988150" y="3096725"/>
            <a:ext cx="21090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we determine similarity?</a:t>
            </a:r>
            <a:endParaRPr/>
          </a:p>
        </p:txBody>
      </p:sp>
      <p:sp>
        <p:nvSpPr>
          <p:cNvPr id="822" name="Google Shape;822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3" name="Google Shape;823;p20"/>
          <p:cNvSpPr txBox="1"/>
          <p:nvPr>
            <p:ph idx="4294967295" type="body"/>
          </p:nvPr>
        </p:nvSpPr>
        <p:spPr>
          <a:xfrm>
            <a:off x="377550" y="1152525"/>
            <a:ext cx="86124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 obvious objective function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f(x) = “maximize similarity”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?????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24" name="Google Shape;8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3419298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383" y="3253857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820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188" y="33004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442" y="4122121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871" y="412213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7056" y="397619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422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877" y="3251950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0483" y="3976196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2576" y="34047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0797" y="405621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149" y="340475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3422" y="325194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7695" y="412212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5066" y="3300461"/>
            <a:ext cx="533742" cy="53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5009" y="3300448"/>
            <a:ext cx="533742" cy="5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0"/>
          <p:cNvSpPr/>
          <p:nvPr/>
        </p:nvSpPr>
        <p:spPr>
          <a:xfrm>
            <a:off x="598075" y="3096725"/>
            <a:ext cx="2392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0"/>
          <p:cNvSpPr/>
          <p:nvPr/>
        </p:nvSpPr>
        <p:spPr>
          <a:xfrm flipH="1">
            <a:off x="3142575" y="3096725"/>
            <a:ext cx="8793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0"/>
          <p:cNvSpPr/>
          <p:nvPr/>
        </p:nvSpPr>
        <p:spPr>
          <a:xfrm>
            <a:off x="7321071" y="3096725"/>
            <a:ext cx="1480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0"/>
          <p:cNvSpPr txBox="1"/>
          <p:nvPr/>
        </p:nvSpPr>
        <p:spPr>
          <a:xfrm>
            <a:off x="881025" y="2564425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Hot/Cold</a:t>
            </a:r>
            <a:endParaRPr sz="1600"/>
          </a:p>
        </p:txBody>
      </p:sp>
      <p:sp>
        <p:nvSpPr>
          <p:cNvPr id="845" name="Google Shape;845;p20"/>
          <p:cNvSpPr txBox="1"/>
          <p:nvPr/>
        </p:nvSpPr>
        <p:spPr>
          <a:xfrm>
            <a:off x="5320600" y="2540388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Food/Beverage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divisions not obvious? </a:t>
            </a:r>
            <a:endParaRPr/>
          </a:p>
        </p:txBody>
      </p:sp>
      <p:sp>
        <p:nvSpPr>
          <p:cNvPr id="851" name="Google Shape;851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50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1"/>
          <p:cNvPicPr preferRelativeResize="0"/>
          <p:nvPr/>
        </p:nvPicPr>
        <p:blipFill rotWithShape="1">
          <a:blip r:embed="rId4">
            <a:alphaModFix/>
          </a:blip>
          <a:srcRect b="15175" l="8983" r="0" t="0"/>
          <a:stretch/>
        </p:blipFill>
        <p:spPr>
          <a:xfrm>
            <a:off x="5196676" y="716400"/>
            <a:ext cx="3486850" cy="349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Metrics</a:t>
            </a:r>
            <a:endParaRPr/>
          </a:p>
        </p:txBody>
      </p:sp>
      <p:sp>
        <p:nvSpPr>
          <p:cNvPr id="859" name="Google Shape;859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22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66" name="Google Shape;866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00" y="805800"/>
            <a:ext cx="5514426" cy="40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23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